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440" r:id="rId5"/>
    <p:sldId id="462" r:id="rId6"/>
    <p:sldId id="453" r:id="rId7"/>
    <p:sldId id="469" r:id="rId8"/>
    <p:sldId id="454" r:id="rId9"/>
    <p:sldId id="455" r:id="rId10"/>
    <p:sldId id="456" r:id="rId11"/>
    <p:sldId id="457" r:id="rId12"/>
    <p:sldId id="460" r:id="rId13"/>
    <p:sldId id="427" r:id="rId14"/>
  </p:sldIdLst>
  <p:sldSz cx="12192000" cy="6858000"/>
  <p:notesSz cx="7315200" cy="9601200"/>
  <p:custDataLst>
    <p:tags r:id="rId17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98BC1A-0E77-47E0-8161-6D19F7287CD0}">
          <p14:sldIdLst>
            <p14:sldId id="440"/>
            <p14:sldId id="462"/>
            <p14:sldId id="453"/>
            <p14:sldId id="469"/>
            <p14:sldId id="454"/>
            <p14:sldId id="455"/>
            <p14:sldId id="456"/>
            <p14:sldId id="457"/>
            <p14:sldId id="460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1EBE5E-56C1-1C60-A7A8-FA2B5DB7DE9A}" name="Greenberg, Chelsea (DFO/MPO)" initials="GC" userId="S::chelsea.greenberg@dfo-mpo.gc.ca::89c86bd0-aaa5-4a5d-a0ea-26ee574afe1f" providerId="AD"/>
  <p188:author id="{CC4E0480-EF26-C3E7-B8CA-40267CB6CBF2}" name="Lewis, Dawn (DFO/MPO)" initials="LD" userId="S::dawn.lewis@dfo-mpo.gc.ca::1e0722c0-e7a9-4b1b-9bd1-dac23d15201b" providerId="AD"/>
  <p188:author id="{80184088-E4C5-C4F0-F17E-FBD3E646E2F0}" name="Lewis, Dawn (DFO/MPO)" initials="DL" userId="S::Dawn.Lewis@dfo-mpo.gc.ca::1e0722c0-e7a9-4b1b-9bd1-dac23d15201b" providerId="AD"/>
  <p188:author id="{2B6DC6A6-3073-75DB-72E5-C21826984124}" name="Finnis, Stephen (he, him / il, lui) (DFO/MPO)" initials="SF" userId="S::Stephen.Finnis@dfo-mpo.gc.ca::d6c11301-956a-447d-a8b4-4c07457dda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CC00"/>
    <a:srgbClr val="064163"/>
    <a:srgbClr val="97A7B3"/>
    <a:srgbClr val="456B87"/>
    <a:srgbClr val="7CBF93"/>
    <a:srgbClr val="E7C77F"/>
    <a:srgbClr val="D87C7C"/>
    <a:srgbClr val="5A8FBF"/>
    <a:srgbClr val="E29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79B088-94E0-4675-A401-3C26A7188150}" v="1" dt="2026-02-12T20:22:50.947"/>
    <p1510:client id="{A5D2F67D-A397-43C7-A8D7-993D64C38B26}" v="67" dt="2026-01-20T23:45:45.472"/>
    <p1510:client id="{BBC4F223-8183-0E6D-5110-E48734D02ACC}" v="2" dt="2026-01-22T16:09:18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661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0" tIns="48326" rIns="96650" bIns="4832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4D6973-754B-47CD-95F4-E4177A42261F}" type="datetimeFigureOut">
              <a:rPr lang="en-US" altLang="en-US"/>
              <a:pPr/>
              <a:t>2/12/2026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0" tIns="48326" rIns="96650" bIns="4832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E8D216E-3286-4007-A09A-41655211AE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1046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0" tIns="48326" rIns="96650" bIns="4832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979507-E6EB-4E09-9330-8A6222761008}" type="datetimeFigureOut">
              <a:rPr lang="en-US" altLang="en-US"/>
              <a:pPr/>
              <a:t>2/12/2026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0" tIns="48326" rIns="96650" bIns="4832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6650" tIns="48326" rIns="96650" bIns="48326" rtlCol="0"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0" tIns="48326" rIns="96650" bIns="4832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0060"/>
          </a:xfrm>
          <a:prstGeom prst="rect">
            <a:avLst/>
          </a:prstGeom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B6414A-BA14-4DDA-AFF4-139240F358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839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ヒラギノ角ゴ Pro W3" pitchFamily="126" charset="-128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344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12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25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6520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39F14-3A05-E54E-6283-A108776BB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050EF3-3230-1DF6-1DCC-5A5ECCE8F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D1FD5E-1EB9-BF64-0847-B9B1EF45B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293F2-FED0-697D-DA1B-FB375D900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557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latin typeface="Century Gothic" panose="020B0502020202020204" pitchFamily="34" charset="0"/>
              </a:rPr>
              <a:t>Need to update map. Maybe colour by Area. Change projection.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377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036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The lower biological benchmark allows for substantial buffer between it and the level of abundance at which the stock would be considered at risk of extinction</a:t>
            </a:r>
          </a:p>
          <a:p>
            <a:r>
              <a:rPr lang="en-CA">
                <a:ea typeface="ヒラギノ角ゴ Pro W3"/>
                <a:cs typeface="Calibri"/>
              </a:rPr>
              <a:t>The higher biological benchmark delineates the ‘amber’ from ‘green’ WSP status zone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14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6A59-823F-36D4-9C87-A173D043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80EB61-5949-F62D-041B-AE51F8A80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AD17F-18F4-E3DA-19CD-87FCD65DB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ヒラギノ角ゴ Pro W3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C3492-C46C-0319-D0E9-B649430F5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581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206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378E68-B847-55E4-324B-9A21EE42888C}"/>
              </a:ext>
            </a:extLst>
          </p:cNvPr>
          <p:cNvSpPr/>
          <p:nvPr userDrawn="1"/>
        </p:nvSpPr>
        <p:spPr>
          <a:xfrm>
            <a:off x="0" y="842962"/>
            <a:ext cx="12192000" cy="6015038"/>
          </a:xfrm>
          <a:prstGeom prst="rect">
            <a:avLst/>
          </a:prstGeom>
          <a:gradFill flip="none" rotWithShape="1">
            <a:gsLst>
              <a:gs pos="0">
                <a:srgbClr val="94A7B8">
                  <a:alpha val="0"/>
                </a:srgbClr>
              </a:gs>
              <a:gs pos="100000">
                <a:srgbClr val="94A7B8">
                  <a:alpha val="40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24ED5-5096-2EAE-707B-54A927ADB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67696" y="6259967"/>
            <a:ext cx="564409" cy="365125"/>
          </a:xfrm>
          <a:prstGeom prst="rect">
            <a:avLst/>
          </a:prstGeom>
        </p:spPr>
        <p:txBody>
          <a:bodyPr/>
          <a:lstStyle/>
          <a:p>
            <a:fld id="{4AF31215-D414-49A1-B0BE-FA6A849F09B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3" descr="\\prod.prv\shared\NCR\CMO\CMB_NEW\0400-Comms Svcs\480 - Publishing and Production\!Flag Signatures\Canada Wordmark\Colour\Canada_Colour.png">
            <a:extLst>
              <a:ext uri="{FF2B5EF4-FFF2-40B4-BE49-F238E27FC236}">
                <a16:creationId xmlns:a16="http://schemas.microsoft.com/office/drawing/2014/main" id="{58BAB1A2-29FC-68A9-017B-94146F49FB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796" y="6344432"/>
            <a:ext cx="1116000" cy="27424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46209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C12BF17-4193-C6FC-AC84-55F6C81846FD}"/>
              </a:ext>
            </a:extLst>
          </p:cNvPr>
          <p:cNvSpPr/>
          <p:nvPr userDrawn="1"/>
        </p:nvSpPr>
        <p:spPr>
          <a:xfrm>
            <a:off x="0" y="842962"/>
            <a:ext cx="12192000" cy="6015038"/>
          </a:xfrm>
          <a:prstGeom prst="rect">
            <a:avLst/>
          </a:prstGeom>
          <a:gradFill flip="none" rotWithShape="1">
            <a:gsLst>
              <a:gs pos="0">
                <a:srgbClr val="94A7B8">
                  <a:alpha val="0"/>
                </a:srgbClr>
              </a:gs>
              <a:gs pos="100000">
                <a:srgbClr val="94A7B8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9606" y="6459865"/>
            <a:ext cx="1310217" cy="16522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algn="l"/>
            <a:fld id="{A3C1C3F4-7627-499B-A387-D46B6B71D0BD}" type="slidenum">
              <a:rPr lang="en-US" altLang="en-US" smtClean="0"/>
              <a:pPr algn="l"/>
              <a:t>‹#›</a:t>
            </a:fld>
            <a:endParaRPr lang="en-US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4CF8E6-7043-0A1D-2768-9FC1C3669BE9}"/>
              </a:ext>
            </a:extLst>
          </p:cNvPr>
          <p:cNvSpPr/>
          <p:nvPr userDrawn="1"/>
        </p:nvSpPr>
        <p:spPr>
          <a:xfrm>
            <a:off x="-1" y="727531"/>
            <a:ext cx="12192000" cy="5395913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\\prod.prv\shared\NCR\CMO\CMB_NEW\0400-Comms Svcs\480 - Publishing and Production\!Flag Signatures\Canada Wordmark\Colour\Canada_Colour.png">
            <a:extLst>
              <a:ext uri="{FF2B5EF4-FFF2-40B4-BE49-F238E27FC236}">
                <a16:creationId xmlns:a16="http://schemas.microsoft.com/office/drawing/2014/main" id="{0E00909B-063F-ACCD-19D0-C1624A7698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796" y="6344432"/>
            <a:ext cx="1116000" cy="274243"/>
          </a:xfrm>
          <a:prstGeom prst="rect">
            <a:avLst/>
          </a:prstGeom>
          <a:noFill/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6A01A-8A7F-D9B5-0A17-AEA65CC978C4}"/>
              </a:ext>
            </a:extLst>
          </p:cNvPr>
          <p:cNvSpPr/>
          <p:nvPr userDrawn="1"/>
        </p:nvSpPr>
        <p:spPr>
          <a:xfrm>
            <a:off x="6096000" y="5622"/>
            <a:ext cx="6096000" cy="721909"/>
          </a:xfrm>
          <a:prstGeom prst="rect">
            <a:avLst/>
          </a:prstGeom>
          <a:gradFill flip="none" rotWithShape="1">
            <a:gsLst>
              <a:gs pos="0">
                <a:srgbClr val="9CADBE">
                  <a:alpha val="0"/>
                </a:srgbClr>
              </a:gs>
              <a:gs pos="63000">
                <a:srgbClr val="9CADBE"/>
              </a:gs>
              <a:gs pos="100000">
                <a:srgbClr val="9CADBE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6353D-BAE3-8057-F27D-1E15C38A4186}"/>
              </a:ext>
            </a:extLst>
          </p:cNvPr>
          <p:cNvSpPr/>
          <p:nvPr userDrawn="1"/>
        </p:nvSpPr>
        <p:spPr>
          <a:xfrm>
            <a:off x="6095999" y="5622"/>
            <a:ext cx="6096000" cy="721909"/>
          </a:xfrm>
          <a:prstGeom prst="rect">
            <a:avLst/>
          </a:prstGeom>
          <a:gradFill flip="none" rotWithShape="1">
            <a:gsLst>
              <a:gs pos="0">
                <a:srgbClr val="9CADBE">
                  <a:alpha val="0"/>
                </a:srgbClr>
              </a:gs>
              <a:gs pos="63000">
                <a:srgbClr val="9CADBE"/>
              </a:gs>
              <a:gs pos="100000">
                <a:srgbClr val="9CADBE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CAD60D-2B96-63D3-A347-18ABAA2DEB14}"/>
              </a:ext>
            </a:extLst>
          </p:cNvPr>
          <p:cNvSpPr/>
          <p:nvPr userDrawn="1"/>
        </p:nvSpPr>
        <p:spPr>
          <a:xfrm rot="10800000">
            <a:off x="3362036" y="146963"/>
            <a:ext cx="8829962" cy="439226"/>
          </a:xfrm>
          <a:prstGeom prst="rect">
            <a:avLst/>
          </a:prstGeom>
          <a:gradFill flip="none" rotWithShape="1">
            <a:gsLst>
              <a:gs pos="22000">
                <a:srgbClr val="97ADBB">
                  <a:alpha val="0"/>
                </a:srgbClr>
              </a:gs>
              <a:gs pos="86000">
                <a:srgbClr val="3E454B"/>
              </a:gs>
              <a:gs pos="100000">
                <a:srgbClr val="3E454B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8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9D1177-91F4-7E8B-BC11-6C9CCDD778FF}"/>
              </a:ext>
            </a:extLst>
          </p:cNvPr>
          <p:cNvSpPr/>
          <p:nvPr userDrawn="1"/>
        </p:nvSpPr>
        <p:spPr>
          <a:xfrm>
            <a:off x="0" y="842962"/>
            <a:ext cx="12192000" cy="6015038"/>
          </a:xfrm>
          <a:prstGeom prst="rect">
            <a:avLst/>
          </a:prstGeom>
          <a:gradFill flip="none" rotWithShape="1">
            <a:gsLst>
              <a:gs pos="0">
                <a:srgbClr val="94A7B8">
                  <a:alpha val="0"/>
                </a:srgbClr>
              </a:gs>
              <a:gs pos="100000">
                <a:srgbClr val="94A7B8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9D331E-0F4D-2A67-EDE6-C32229416896}"/>
              </a:ext>
            </a:extLst>
          </p:cNvPr>
          <p:cNvSpPr/>
          <p:nvPr userDrawn="1"/>
        </p:nvSpPr>
        <p:spPr>
          <a:xfrm>
            <a:off x="0" y="727531"/>
            <a:ext cx="12192000" cy="5395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\\prod.prv\shared\NCR\CMO\CMB_NEW\0400-Comms Svcs\480 - Publishing and Production\!Flag Signatures\Canada Wordmark\Colour\Canada_Colour.png">
            <a:extLst>
              <a:ext uri="{FF2B5EF4-FFF2-40B4-BE49-F238E27FC236}">
                <a16:creationId xmlns:a16="http://schemas.microsoft.com/office/drawing/2014/main" id="{CE1EBDB8-5E96-431D-91F9-992248FD8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796" y="6344432"/>
            <a:ext cx="1116000" cy="274243"/>
          </a:xfrm>
          <a:prstGeom prst="rect">
            <a:avLst/>
          </a:prstGeom>
          <a:noFill/>
          <a:effectLst/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A75106-BA3A-1B7D-5700-5FA4649E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6" y="6459865"/>
            <a:ext cx="1310217" cy="16522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algn="l"/>
            <a:fld id="{A3C1C3F4-7627-499B-A387-D46B6B71D0BD}" type="slidenum">
              <a:rPr lang="en-US" altLang="en-US" smtClean="0"/>
              <a:pPr algn="l"/>
              <a:t>‹#›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0AD19-8C63-FC29-C215-83E5B7541195}"/>
              </a:ext>
            </a:extLst>
          </p:cNvPr>
          <p:cNvSpPr/>
          <p:nvPr userDrawn="1"/>
        </p:nvSpPr>
        <p:spPr>
          <a:xfrm>
            <a:off x="6095999" y="5622"/>
            <a:ext cx="6096000" cy="721909"/>
          </a:xfrm>
          <a:prstGeom prst="rect">
            <a:avLst/>
          </a:prstGeom>
          <a:gradFill flip="none" rotWithShape="1">
            <a:gsLst>
              <a:gs pos="0">
                <a:srgbClr val="9CADBE">
                  <a:alpha val="0"/>
                </a:srgbClr>
              </a:gs>
              <a:gs pos="63000">
                <a:srgbClr val="9CADBE"/>
              </a:gs>
              <a:gs pos="100000">
                <a:srgbClr val="9CADBE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3B58F7-7F45-5514-8B59-F0788F965C3B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8255264" y="4411489"/>
            <a:ext cx="2436466" cy="4714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CA" altLang="en-US" sz="2000" spc="30">
                <a:ln w="6350"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ヒラギノ角ゴ Pro W3" pitchFamily="127" charset="-128"/>
                <a:cs typeface="Segoe UI" panose="020B0502040204020203" pitchFamily="34" charset="0"/>
              </a:rPr>
              <a:t>OUTLINE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D49D43-4A2A-65A3-8F86-15C0B4ED8F76}"/>
              </a:ext>
            </a:extLst>
          </p:cNvPr>
          <p:cNvSpPr/>
          <p:nvPr userDrawn="1"/>
        </p:nvSpPr>
        <p:spPr>
          <a:xfrm rot="10800000">
            <a:off x="3362036" y="146963"/>
            <a:ext cx="8829962" cy="439226"/>
          </a:xfrm>
          <a:prstGeom prst="rect">
            <a:avLst/>
          </a:prstGeom>
          <a:gradFill flip="none" rotWithShape="1">
            <a:gsLst>
              <a:gs pos="22000">
                <a:srgbClr val="97ADBB">
                  <a:alpha val="0"/>
                </a:srgbClr>
              </a:gs>
              <a:gs pos="86000">
                <a:srgbClr val="3E454B"/>
              </a:gs>
              <a:gs pos="100000">
                <a:srgbClr val="3E454B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0E1AD-9D03-0B84-0DDC-8303B509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714" y="148168"/>
            <a:ext cx="10515600" cy="438022"/>
          </a:xfrm>
          <a:prstGeom prst="rect">
            <a:avLst/>
          </a:prstGeom>
        </p:spPr>
        <p:txBody>
          <a:bodyPr/>
          <a:lstStyle>
            <a:lvl1pPr>
              <a:defRPr sz="2000">
                <a:ln w="6350">
                  <a:noFill/>
                </a:ln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5FF97C-8F1C-00D4-2C0A-EF5DB21DC7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8213" y="968375"/>
            <a:ext cx="3681412" cy="617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42903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9D1177-91F4-7E8B-BC11-6C9CCDD778FF}"/>
              </a:ext>
            </a:extLst>
          </p:cNvPr>
          <p:cNvSpPr/>
          <p:nvPr userDrawn="1"/>
        </p:nvSpPr>
        <p:spPr>
          <a:xfrm>
            <a:off x="0" y="842962"/>
            <a:ext cx="12192000" cy="6015038"/>
          </a:xfrm>
          <a:prstGeom prst="rect">
            <a:avLst/>
          </a:prstGeom>
          <a:gradFill flip="none" rotWithShape="1">
            <a:gsLst>
              <a:gs pos="0">
                <a:srgbClr val="94A7B8">
                  <a:alpha val="0"/>
                </a:srgbClr>
              </a:gs>
              <a:gs pos="100000">
                <a:srgbClr val="94A7B8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9D331E-0F4D-2A67-EDE6-C32229416896}"/>
              </a:ext>
            </a:extLst>
          </p:cNvPr>
          <p:cNvSpPr/>
          <p:nvPr userDrawn="1"/>
        </p:nvSpPr>
        <p:spPr>
          <a:xfrm>
            <a:off x="0" y="727531"/>
            <a:ext cx="12192000" cy="53959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\\prod.prv\shared\NCR\CMO\CMB_NEW\0400-Comms Svcs\480 - Publishing and Production\!Flag Signatures\Canada Wordmark\Colour\Canada_Colour.png">
            <a:extLst>
              <a:ext uri="{FF2B5EF4-FFF2-40B4-BE49-F238E27FC236}">
                <a16:creationId xmlns:a16="http://schemas.microsoft.com/office/drawing/2014/main" id="{CE1EBDB8-5E96-431D-91F9-992248FD8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796" y="6344432"/>
            <a:ext cx="1116000" cy="274243"/>
          </a:xfrm>
          <a:prstGeom prst="rect">
            <a:avLst/>
          </a:prstGeom>
          <a:noFill/>
          <a:effectLst/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A75106-BA3A-1B7D-5700-5FA4649E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6" y="6459865"/>
            <a:ext cx="1310217" cy="16522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algn="l"/>
            <a:fld id="{A3C1C3F4-7627-499B-A387-D46B6B71D0BD}" type="slidenum">
              <a:rPr lang="en-US" altLang="en-US" smtClean="0"/>
              <a:pPr algn="l"/>
              <a:t>‹#›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0AD19-8C63-FC29-C215-83E5B7541195}"/>
              </a:ext>
            </a:extLst>
          </p:cNvPr>
          <p:cNvSpPr/>
          <p:nvPr userDrawn="1"/>
        </p:nvSpPr>
        <p:spPr>
          <a:xfrm>
            <a:off x="6095999" y="5622"/>
            <a:ext cx="6096000" cy="721909"/>
          </a:xfrm>
          <a:prstGeom prst="rect">
            <a:avLst/>
          </a:prstGeom>
          <a:gradFill flip="none" rotWithShape="1">
            <a:gsLst>
              <a:gs pos="0">
                <a:srgbClr val="9CADBE">
                  <a:alpha val="0"/>
                </a:srgbClr>
              </a:gs>
              <a:gs pos="63000">
                <a:srgbClr val="9CADBE"/>
              </a:gs>
              <a:gs pos="100000">
                <a:srgbClr val="9CADBE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232BB9-1C9D-3DB5-E1E1-BE99A69A2F70}"/>
              </a:ext>
            </a:extLst>
          </p:cNvPr>
          <p:cNvSpPr/>
          <p:nvPr userDrawn="1"/>
        </p:nvSpPr>
        <p:spPr>
          <a:xfrm rot="10800000">
            <a:off x="3362036" y="146963"/>
            <a:ext cx="8829962" cy="439226"/>
          </a:xfrm>
          <a:prstGeom prst="rect">
            <a:avLst/>
          </a:prstGeom>
          <a:gradFill flip="none" rotWithShape="1">
            <a:gsLst>
              <a:gs pos="22000">
                <a:srgbClr val="97ADBB">
                  <a:alpha val="0"/>
                </a:srgbClr>
              </a:gs>
              <a:gs pos="86000">
                <a:srgbClr val="3E454B"/>
              </a:gs>
              <a:gs pos="100000">
                <a:srgbClr val="3E454B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7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F89F82-F064-991E-6BBE-629C7BFB0FA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7415214" y="63503"/>
            <a:ext cx="1700212" cy="103875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675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Unclassified - Non-Classifié</a:t>
            </a:r>
          </a:p>
        </p:txBody>
      </p:sp>
      <p:pic>
        <p:nvPicPr>
          <p:cNvPr id="10" name="Picture 9" descr="A river with fog and trees in the background&#10;&#10;AI-generated content may be incorrect.">
            <a:extLst>
              <a:ext uri="{FF2B5EF4-FFF2-40B4-BE49-F238E27FC236}">
                <a16:creationId xmlns:a16="http://schemas.microsoft.com/office/drawing/2014/main" id="{534DC0AC-9905-7ACD-C36A-9F88F384FC0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11975" t="5320" r="3801" b="10173"/>
          <a:stretch/>
        </p:blipFill>
        <p:spPr>
          <a:xfrm>
            <a:off x="0" y="0"/>
            <a:ext cx="12192001" cy="68579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B5D0BB-C439-EE8E-453D-40CCCE48A6AE}"/>
              </a:ext>
            </a:extLst>
          </p:cNvPr>
          <p:cNvGrpSpPr/>
          <p:nvPr userDrawn="1"/>
        </p:nvGrpSpPr>
        <p:grpSpPr>
          <a:xfrm>
            <a:off x="1185867" y="232915"/>
            <a:ext cx="3228856" cy="234633"/>
            <a:chOff x="1277700" y="1490215"/>
            <a:chExt cx="2972359" cy="21599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DDB93F-502F-8BB5-B71D-CAD7FE969F66}"/>
                </a:ext>
              </a:extLst>
            </p:cNvPr>
            <p:cNvSpPr/>
            <p:nvPr userDrawn="1"/>
          </p:nvSpPr>
          <p:spPr>
            <a:xfrm>
              <a:off x="1277700" y="1490215"/>
              <a:ext cx="432593" cy="2159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8A0096-3AC0-A61E-78ED-393D985138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700" y="1490215"/>
              <a:ext cx="2972359" cy="215994"/>
            </a:xfrm>
            <a:prstGeom prst="rect">
              <a:avLst/>
            </a:prstGeom>
          </p:spPr>
        </p:pic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CE74CA2-1AF6-D605-B6D2-84852D9528A1}"/>
              </a:ext>
            </a:extLst>
          </p:cNvPr>
          <p:cNvSpPr txBox="1">
            <a:spLocks/>
          </p:cNvSpPr>
          <p:nvPr userDrawn="1"/>
        </p:nvSpPr>
        <p:spPr>
          <a:xfrm>
            <a:off x="457204" y="6459865"/>
            <a:ext cx="982663" cy="1652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egoe UI Semilight" panose="020B0402040204020203" pitchFamily="34" charset="0"/>
                <a:ea typeface="ヒラギノ角ゴ Pro W3" pitchFamily="127" charset="-128"/>
                <a:cs typeface="Segoe UI Semilight" panose="020B0402040204020203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  <a:cs typeface="+mn-cs"/>
              </a:defRPr>
            </a:lvl9pPr>
          </a:lstStyle>
          <a:p>
            <a:endParaRPr lang="en-US" alt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E4AD7A9-5927-B6A7-864F-4375D8AA3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5771" y="6259966"/>
            <a:ext cx="42330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4AF31215-D414-49A1-B0BE-FA6A849F09B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20" name="Picture 3" descr="\\prod.prv\shared\NCR\CMO\CMB_NEW\0400-Comms Svcs\480 - Publishing and Production\!Flag Signatures\Canada Wordmark\Colour\Canada_Colour.png">
            <a:extLst>
              <a:ext uri="{FF2B5EF4-FFF2-40B4-BE49-F238E27FC236}">
                <a16:creationId xmlns:a16="http://schemas.microsoft.com/office/drawing/2014/main" id="{3BBF7516-32E1-4273-986F-06D03EC1A8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796" y="6344432"/>
            <a:ext cx="1116000" cy="274243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3" r:id="rId2"/>
    <p:sldLayoutId id="2147483956" r:id="rId3"/>
    <p:sldLayoutId id="2147483954" r:id="rId4"/>
  </p:sldLayoutIdLst>
  <p:hf hdr="0" ftr="0" dt="0"/>
  <p:txStyles>
    <p:titleStyle>
      <a:lvl1pPr algn="r" defTabSz="257175" rtl="0" eaLnBrk="1" fontAlgn="base" hangingPunct="1">
        <a:spcBef>
          <a:spcPct val="0"/>
        </a:spcBef>
        <a:spcAft>
          <a:spcPct val="0"/>
        </a:spcAft>
        <a:defRPr lang="en-US" sz="2250" b="1" kern="1200" dirty="0">
          <a:ln w="6350">
            <a:solidFill>
              <a:schemeClr val="tx1">
                <a:lumMod val="95000"/>
                <a:lumOff val="5000"/>
              </a:schemeClr>
            </a:solidFill>
          </a:ln>
          <a:solidFill>
            <a:srgbClr val="FFFFFF"/>
          </a:solidFill>
          <a:effectLst>
            <a:glow rad="381000">
              <a:schemeClr val="tx1">
                <a:alpha val="15000"/>
              </a:schemeClr>
            </a:glow>
          </a:effectLst>
          <a:latin typeface="Segoe UI Semibold" panose="020B0702040204020203" pitchFamily="34" charset="0"/>
          <a:ea typeface="ヒラギノ角ゴ Pro W3" pitchFamily="126" charset="-128"/>
          <a:cs typeface="Segoe UI Semibold" panose="020B0702040204020203" pitchFamily="34" charset="0"/>
        </a:defRPr>
      </a:lvl1pPr>
      <a:lvl2pPr algn="l" defTabSz="257175" rtl="0" eaLnBrk="1" fontAlgn="base" hangingPunct="1">
        <a:spcBef>
          <a:spcPct val="0"/>
        </a:spcBef>
        <a:spcAft>
          <a:spcPct val="0"/>
        </a:spcAft>
        <a:defRPr sz="2025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2pPr>
      <a:lvl3pPr algn="l" defTabSz="257175" rtl="0" eaLnBrk="1" fontAlgn="base" hangingPunct="1">
        <a:spcBef>
          <a:spcPct val="0"/>
        </a:spcBef>
        <a:spcAft>
          <a:spcPct val="0"/>
        </a:spcAft>
        <a:defRPr sz="2025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3pPr>
      <a:lvl4pPr algn="l" defTabSz="257175" rtl="0" eaLnBrk="1" fontAlgn="base" hangingPunct="1">
        <a:spcBef>
          <a:spcPct val="0"/>
        </a:spcBef>
        <a:spcAft>
          <a:spcPct val="0"/>
        </a:spcAft>
        <a:defRPr sz="2025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4pPr>
      <a:lvl5pPr algn="l" defTabSz="257175" rtl="0" eaLnBrk="1" fontAlgn="base" hangingPunct="1">
        <a:spcBef>
          <a:spcPct val="0"/>
        </a:spcBef>
        <a:spcAft>
          <a:spcPct val="0"/>
        </a:spcAft>
        <a:defRPr sz="2025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5pPr>
      <a:lvl6pPr marL="257175" algn="ctr" defTabSz="257175" rtl="0" eaLnBrk="1" fontAlgn="base" hangingPunct="1">
        <a:spcBef>
          <a:spcPct val="0"/>
        </a:spcBef>
        <a:spcAft>
          <a:spcPct val="0"/>
        </a:spcAft>
        <a:defRPr sz="2025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6pPr>
      <a:lvl7pPr marL="514350" algn="ctr" defTabSz="257175" rtl="0" eaLnBrk="1" fontAlgn="base" hangingPunct="1">
        <a:spcBef>
          <a:spcPct val="0"/>
        </a:spcBef>
        <a:spcAft>
          <a:spcPct val="0"/>
        </a:spcAft>
        <a:defRPr sz="2025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7pPr>
      <a:lvl8pPr marL="771525" algn="ctr" defTabSz="257175" rtl="0" eaLnBrk="1" fontAlgn="base" hangingPunct="1">
        <a:spcBef>
          <a:spcPct val="0"/>
        </a:spcBef>
        <a:spcAft>
          <a:spcPct val="0"/>
        </a:spcAft>
        <a:defRPr sz="2025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8pPr>
      <a:lvl9pPr marL="1028700" algn="ctr" defTabSz="257175" rtl="0" eaLnBrk="1" fontAlgn="base" hangingPunct="1">
        <a:spcBef>
          <a:spcPct val="0"/>
        </a:spcBef>
        <a:spcAft>
          <a:spcPct val="0"/>
        </a:spcAft>
        <a:defRPr sz="2025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9pPr>
    </p:titleStyle>
    <p:bodyStyle>
      <a:lvl1pPr marL="192881" indent="-192881" algn="l" defTabSz="257175" rtl="0" eaLnBrk="1" fontAlgn="base" hangingPunct="1">
        <a:spcBef>
          <a:spcPct val="20000"/>
        </a:spcBef>
        <a:spcAft>
          <a:spcPct val="0"/>
        </a:spcAft>
        <a:buClr>
          <a:srgbClr val="064163"/>
        </a:buClr>
        <a:buFont typeface="Arial" panose="020B0604020202020204" pitchFamily="34" charset="0"/>
        <a:buChar char="•"/>
        <a:defRPr lang="en-CA" sz="1463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1pPr>
      <a:lvl2pPr marL="417910" indent="-160735" algn="l" defTabSz="257175" rtl="0" eaLnBrk="1" fontAlgn="base" hangingPunct="1">
        <a:spcBef>
          <a:spcPct val="20000"/>
        </a:spcBef>
        <a:spcAft>
          <a:spcPct val="0"/>
        </a:spcAft>
        <a:buClr>
          <a:srgbClr val="064163"/>
        </a:buClr>
        <a:buFont typeface="Arial" panose="020B0604020202020204" pitchFamily="34" charset="0"/>
        <a:buChar char="•"/>
        <a:defRPr lang="en-CA" sz="1350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2pPr>
      <a:lvl3pPr marL="642938" indent="-128588" algn="l" defTabSz="257175" rtl="0" eaLnBrk="1" fontAlgn="base" hangingPunct="1">
        <a:spcBef>
          <a:spcPct val="20000"/>
        </a:spcBef>
        <a:spcAft>
          <a:spcPct val="0"/>
        </a:spcAft>
        <a:buClr>
          <a:srgbClr val="064163"/>
        </a:buClr>
        <a:buFont typeface="Arial" panose="020B0604020202020204" pitchFamily="34" charset="0"/>
        <a:buChar char="•"/>
        <a:defRPr lang="en-CA" sz="1238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3pPr>
      <a:lvl4pPr marL="900113" indent="-128588" algn="l" defTabSz="257175" rtl="0" eaLnBrk="1" fontAlgn="base" hangingPunct="1">
        <a:spcBef>
          <a:spcPct val="20000"/>
        </a:spcBef>
        <a:spcAft>
          <a:spcPct val="0"/>
        </a:spcAft>
        <a:buClr>
          <a:srgbClr val="064163"/>
        </a:buClr>
        <a:buFont typeface="Arial" panose="020B0604020202020204" pitchFamily="34" charset="0"/>
        <a:buChar char="•"/>
        <a:defRPr lang="en-CA" sz="1125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4pPr>
      <a:lvl5pPr marL="1157288" indent="-128588" algn="l" defTabSz="257175" rtl="0" eaLnBrk="1" fontAlgn="base" hangingPunct="1">
        <a:spcBef>
          <a:spcPct val="20000"/>
        </a:spcBef>
        <a:spcAft>
          <a:spcPct val="0"/>
        </a:spcAft>
        <a:buClr>
          <a:srgbClr val="064163"/>
        </a:buClr>
        <a:buFont typeface="Arial" panose="020B0604020202020204" pitchFamily="34" charset="0"/>
        <a:buChar char="•"/>
        <a:defRPr lang="en-US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s-vagues.dfo-mpo.gc.ca/library-bibliotheque/41263625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fo-pacific-science/Salmon-SMU-CU-DU-Crosswalk" TargetMode="External"/><Relationship Id="rId4" Type="http://schemas.openxmlformats.org/officeDocument/2006/relationships/hyperlink" Target="https://waves-vagues.dfo-mpo.gc.ca/library-bibliotheque/41298469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19122" y="6434464"/>
            <a:ext cx="238110" cy="205383"/>
          </a:xfrm>
        </p:spPr>
        <p:txBody>
          <a:bodyPr/>
          <a:lstStyle/>
          <a:p>
            <a:fld id="{A3C1C3F4-7627-499B-A387-D46B6B71D0BD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3" name="Title 1"/>
          <p:cNvSpPr>
            <a:spLocks noGrp="1"/>
          </p:cNvSpPr>
          <p:nvPr>
            <p:ph type="ctrTitle" idx="4294967295"/>
          </p:nvPr>
        </p:nvSpPr>
        <p:spPr>
          <a:xfrm>
            <a:off x="5829300" y="4670825"/>
            <a:ext cx="5979122" cy="78759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r" eaLnBrk="1" hangingPunct="1">
              <a:lnSpc>
                <a:spcPct val="90000"/>
              </a:lnSpc>
            </a:pPr>
            <a:r>
              <a:rPr lang="en-CA" altLang="en-US" sz="4200" spc="-85">
                <a:solidFill>
                  <a:schemeClr val="bg1"/>
                </a:solidFill>
                <a:effectLst>
                  <a:glow rad="127000">
                    <a:schemeClr val="tx1">
                      <a:alpha val="10000"/>
                    </a:schemeClr>
                  </a:glow>
                </a:effectLst>
                <a:latin typeface="Segoe UI Semibold"/>
                <a:ea typeface="ヒラギノ角ゴ Pro W3"/>
                <a:cs typeface="Segoe UI Semibold"/>
              </a:rPr>
              <a:t>Preliminary 2026</a:t>
            </a:r>
            <a:br>
              <a:rPr lang="en-CA" altLang="en-US" sz="4200" spc="-85">
                <a:effectLst>
                  <a:glow rad="127000">
                    <a:schemeClr val="tx1">
                      <a:alpha val="10000"/>
                    </a:schemeClr>
                  </a:glow>
                </a:effectLst>
                <a:ea typeface="ヒラギノ角ゴ Pro W3" pitchFamily="127" charset="-128"/>
              </a:rPr>
            </a:br>
            <a:r>
              <a:rPr lang="en-CA" altLang="en-US" sz="4200" spc="-85">
                <a:solidFill>
                  <a:schemeClr val="bg1"/>
                </a:solidFill>
                <a:effectLst>
                  <a:glow rad="127000">
                    <a:schemeClr val="tx1">
                      <a:alpha val="10000"/>
                    </a:schemeClr>
                  </a:glow>
                </a:effectLst>
                <a:latin typeface="Segoe UI Semibold"/>
                <a:ea typeface="ヒラギノ角ゴ Pro W3"/>
                <a:cs typeface="Segoe UI Semibold"/>
              </a:rPr>
              <a:t>Pacific Salmon Outlook</a:t>
            </a:r>
          </a:p>
        </p:txBody>
      </p:sp>
    </p:spTree>
    <p:extLst>
      <p:ext uri="{BB962C8B-B14F-4D97-AF65-F5344CB8AC3E}">
        <p14:creationId xmlns:p14="http://schemas.microsoft.com/office/powerpoint/2010/main" val="1501143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9">
            <a:extLst>
              <a:ext uri="{FF2B5EF4-FFF2-40B4-BE49-F238E27FC236}">
                <a16:creationId xmlns:a16="http://schemas.microsoft.com/office/drawing/2014/main" id="{3CCDCD68-E45C-E9EA-2912-302A18D01CF1}"/>
              </a:ext>
            </a:extLst>
          </p:cNvPr>
          <p:cNvSpPr/>
          <p:nvPr/>
        </p:nvSpPr>
        <p:spPr>
          <a:xfrm rot="5400000">
            <a:off x="1818839" y="409143"/>
            <a:ext cx="3391769" cy="7029452"/>
          </a:xfrm>
          <a:prstGeom prst="round2SameRect">
            <a:avLst/>
          </a:prstGeom>
          <a:solidFill>
            <a:srgbClr val="97A7B3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7405401-293B-FE36-D7D3-8639B881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8075564-AF6E-40FC-905A-F6C5E8D29614}" type="slidenum">
              <a:rPr lang="en-US" altLang="en-US" smtClean="0"/>
              <a:pPr algn="l"/>
              <a:t>10</a:t>
            </a:fld>
            <a:endParaRPr lang="en-US" alt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DB00B347-9463-E44F-D02D-21AD3B60F444}"/>
              </a:ext>
            </a:extLst>
          </p:cNvPr>
          <p:cNvSpPr txBox="1">
            <a:spLocks/>
          </p:cNvSpPr>
          <p:nvPr/>
        </p:nvSpPr>
        <p:spPr>
          <a:xfrm>
            <a:off x="8329165" y="170805"/>
            <a:ext cx="3704336" cy="347670"/>
          </a:xfrm>
          <a:prstGeom prst="rect">
            <a:avLst/>
          </a:prstGeom>
        </p:spPr>
        <p:txBody>
          <a:bodyPr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>
                <a:ln w="6350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</a:t>
            </a:r>
            <a:endParaRPr lang="en-US" sz="2000">
              <a:ln w="6350">
                <a:noFill/>
              </a:ln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3CE228-9B90-A642-4C45-CFC5D5D1E334}"/>
              </a:ext>
            </a:extLst>
          </p:cNvPr>
          <p:cNvSpPr txBox="1">
            <a:spLocks/>
          </p:cNvSpPr>
          <p:nvPr/>
        </p:nvSpPr>
        <p:spPr>
          <a:xfrm>
            <a:off x="609605" y="1625208"/>
            <a:ext cx="6877050" cy="36543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3000" spc="-85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ヒラギノ角ゴ Pro W3" pitchFamily="127" charset="-128"/>
              </a:rPr>
              <a:t>Access Previous &amp; Upcoming Outlooks</a:t>
            </a:r>
            <a:endParaRPr lang="en-CA" altLang="en-US" sz="3000" spc="-85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ea typeface="ヒラギノ角ゴ Pro W3" pitchFamily="127" charset="-128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0071BC36-F6DB-7656-95F9-ADD64B9AD263}"/>
              </a:ext>
            </a:extLst>
          </p:cNvPr>
          <p:cNvSpPr txBox="1">
            <a:spLocks/>
          </p:cNvSpPr>
          <p:nvPr/>
        </p:nvSpPr>
        <p:spPr>
          <a:xfrm>
            <a:off x="609605" y="2227983"/>
            <a:ext cx="5486395" cy="339177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None/>
              <a:defRPr lang="en-CA"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ea typeface="ヒラギノ角ゴ Pro W3" pitchFamily="126" charset="-128"/>
                <a:cs typeface="Segoe UI Semilight" panose="020B0402040204020203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4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2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0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2024 Final Outlook</a:t>
            </a:r>
          </a:p>
          <a:p>
            <a:pPr>
              <a:spcAft>
                <a:spcPts val="1200"/>
              </a:spcAft>
            </a:pPr>
            <a:r>
              <a:rPr lang="en-US" sz="1800" i="1">
                <a:latin typeface="Segoe UI Semilight"/>
                <a:ea typeface="ヒラギノ角ゴ Pro W3"/>
                <a:cs typeface="Segoe UI Semilight"/>
                <a:hlinkClick r:id="rId3"/>
              </a:rPr>
              <a:t>Pacific Salmon Outlook, Pacific Region 2024 (PDF)</a:t>
            </a:r>
            <a:endParaRPr lang="en-US" sz="2000" i="1">
              <a:latin typeface="Segoe UI Semilight"/>
              <a:ea typeface="ヒラギノ角ゴ Pro W3"/>
              <a:cs typeface="Segoe UI Semilight"/>
            </a:endParaRPr>
          </a:p>
          <a:p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2025 Final Outlook</a:t>
            </a:r>
          </a:p>
          <a:p>
            <a:pPr>
              <a:spcAft>
                <a:spcPts val="2000"/>
              </a:spcAft>
            </a:pPr>
            <a:r>
              <a:rPr lang="en-US" sz="1800" i="1">
                <a:latin typeface="Segoe UI Semilight"/>
                <a:ea typeface="ヒラギノ角ゴ Pro W3"/>
                <a:cs typeface="Segoe UI Semilight"/>
                <a:hlinkClick r:id="rId4"/>
              </a:rPr>
              <a:t>Pacific Salmon Outlook, Pacific Region 2025 (PDF)</a:t>
            </a:r>
            <a:endParaRPr lang="en-US" sz="1800" i="1">
              <a:latin typeface="Segoe UI Semilight"/>
              <a:ea typeface="ヒラギノ角ゴ Pro W3"/>
              <a:cs typeface="Segoe UI Semilight"/>
            </a:endParaRPr>
          </a:p>
          <a:p>
            <a:r>
              <a:rPr lang="en-US" sz="1800" i="1"/>
              <a:t>The final 2026 Outlook will be posted on the DFO Library once forecasts are completed</a:t>
            </a:r>
          </a:p>
          <a:p>
            <a:endParaRPr lang="en-US" sz="1800" i="1"/>
          </a:p>
          <a:p>
            <a:r>
              <a:rPr lang="en-US" sz="1800">
                <a:latin typeface="Segoe UI Semilight"/>
                <a:ea typeface="ヒラギノ角ゴ Pro W3"/>
                <a:cs typeface="Segoe UI Semilight"/>
              </a:rPr>
              <a:t>The SMU-CU-DU Crosswalk is </a:t>
            </a:r>
            <a:r>
              <a:rPr lang="en-US" sz="1800">
                <a:latin typeface="Segoe UI Semilight"/>
                <a:ea typeface="ヒラギノ角ゴ Pro W3"/>
                <a:cs typeface="Segoe UI Semilight"/>
                <a:hlinkClick r:id="rId5"/>
              </a:rPr>
              <a:t>available on GitHub</a:t>
            </a:r>
            <a:endParaRPr lang="en-US" sz="1800">
              <a:latin typeface="Segoe UI Semilight"/>
              <a:ea typeface="ヒラギノ角ゴ Pro W3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54673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CA1E3-A6C7-3FA9-A3B5-A335FCF8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4825FE-F278-F89F-EA6A-5FB72C04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A3C1C3F4-7627-499B-A387-D46B6B71D0BD}" type="slidenum">
              <a:rPr lang="en-US" altLang="en-US" smtClean="0"/>
              <a:pPr algn="l"/>
              <a:t>2</a:t>
            </a:fld>
            <a:endParaRPr lang="en-US" altLang="en-US"/>
          </a:p>
        </p:txBody>
      </p:sp>
      <p:sp>
        <p:nvSpPr>
          <p:cNvPr id="3" name="Rectangle: Top Corners Rounded 7">
            <a:extLst>
              <a:ext uri="{FF2B5EF4-FFF2-40B4-BE49-F238E27FC236}">
                <a16:creationId xmlns:a16="http://schemas.microsoft.com/office/drawing/2014/main" id="{6E829BCE-4114-AD4C-7ED6-89EFDEE9F88D}"/>
              </a:ext>
            </a:extLst>
          </p:cNvPr>
          <p:cNvSpPr/>
          <p:nvPr/>
        </p:nvSpPr>
        <p:spPr>
          <a:xfrm rot="5400000">
            <a:off x="1975821" y="982048"/>
            <a:ext cx="2347553" cy="6299201"/>
          </a:xfrm>
          <a:prstGeom prst="round2SameRect">
            <a:avLst/>
          </a:prstGeom>
          <a:solidFill>
            <a:srgbClr val="97A7B3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852669AA-4723-DCD9-FEA0-9EC2626FD575}"/>
              </a:ext>
            </a:extLst>
          </p:cNvPr>
          <p:cNvSpPr txBox="1">
            <a:spLocks/>
          </p:cNvSpPr>
          <p:nvPr/>
        </p:nvSpPr>
        <p:spPr>
          <a:xfrm>
            <a:off x="419100" y="3952516"/>
            <a:ext cx="5880100" cy="1200151"/>
          </a:xfrm>
          <a:prstGeom prst="rect">
            <a:avLst/>
          </a:prstGeom>
        </p:spPr>
        <p:txBody>
          <a:bodyPr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None/>
              <a:defRPr lang="en-CA"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ea typeface="ヒラギノ角ゴ Pro W3" pitchFamily="126" charset="-128"/>
                <a:cs typeface="Segoe UI Semilight" panose="020B0402040204020203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4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2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0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75">
              <a:ln w="6350">
                <a:noFill/>
              </a:ln>
              <a:solidFill>
                <a:schemeClr val="tx1"/>
              </a:solidFill>
            </a:endParaRPr>
          </a:p>
          <a:p>
            <a:endParaRPr lang="en-US" sz="1463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079181F7-706D-8558-8DED-4ACBB4F193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9100" y="2957871"/>
            <a:ext cx="5715000" cy="2347554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marL="192405" indent="-192405"/>
            <a:r>
              <a:rPr lang="en-US" sz="2000">
                <a:ln w="6350">
                  <a:noFill/>
                </a:ln>
                <a:solidFill>
                  <a:schemeClr val="tx1"/>
                </a:solidFill>
                <a:latin typeface="Segoe UI Semilight"/>
                <a:ea typeface="ヒラギノ角ゴ Pro W3"/>
                <a:cs typeface="Segoe UI Semilight"/>
              </a:rPr>
              <a:t>Provide expected salmon abundance for 2026 to Inform harvest planning and management decisions</a:t>
            </a:r>
            <a:endParaRPr lang="en-US">
              <a:solidFill>
                <a:schemeClr val="tx1"/>
              </a:solidFill>
            </a:endParaRPr>
          </a:p>
          <a:p>
            <a:pPr marL="192405" indent="-192405"/>
            <a:r>
              <a:rPr lang="en-US" sz="2000">
                <a:ln w="6350">
                  <a:noFill/>
                </a:ln>
                <a:solidFill>
                  <a:schemeClr val="tx1"/>
                </a:solidFill>
                <a:latin typeface="Segoe UI Semilight"/>
                <a:ea typeface="ヒラギノ角ゴ Pro W3"/>
                <a:cs typeface="Segoe UI Semilight"/>
              </a:rPr>
              <a:t>Combine categorical abundance based on expert opinion and statistical forecast, where available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5DDD9ABC-D0AB-D3AF-3CDB-9060D0E1B449}"/>
              </a:ext>
            </a:extLst>
          </p:cNvPr>
          <p:cNvSpPr txBox="1">
            <a:spLocks/>
          </p:cNvSpPr>
          <p:nvPr/>
        </p:nvSpPr>
        <p:spPr>
          <a:xfrm>
            <a:off x="8329165" y="170805"/>
            <a:ext cx="3704336" cy="347670"/>
          </a:xfrm>
          <a:prstGeom prst="rect">
            <a:avLst/>
          </a:prstGeom>
        </p:spPr>
        <p:txBody>
          <a:bodyPr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>
                <a:ln w="6350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2000">
              <a:ln w="6350">
                <a:noFill/>
              </a:ln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D67EE-FED1-7F9C-4E4E-D311625C6601}"/>
              </a:ext>
            </a:extLst>
          </p:cNvPr>
          <p:cNvSpPr txBox="1">
            <a:spLocks/>
          </p:cNvSpPr>
          <p:nvPr/>
        </p:nvSpPr>
        <p:spPr>
          <a:xfrm>
            <a:off x="419100" y="2372396"/>
            <a:ext cx="4076701" cy="36543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3000" spc="-85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ヒラギノ角ゴ Pro W3" pitchFamily="127" charset="-128"/>
              </a:rPr>
              <a:t>Purpose of the Outlook </a:t>
            </a:r>
            <a:endParaRPr lang="en-CA" altLang="en-US" sz="3000" spc="-85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ea typeface="ヒラギノ角ゴ Pro W3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307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2">
            <a:extLst>
              <a:ext uri="{FF2B5EF4-FFF2-40B4-BE49-F238E27FC236}">
                <a16:creationId xmlns:a16="http://schemas.microsoft.com/office/drawing/2014/main" id="{7366957F-D1BA-872F-BB77-C8C38A3358C2}"/>
              </a:ext>
            </a:extLst>
          </p:cNvPr>
          <p:cNvSpPr/>
          <p:nvPr/>
        </p:nvSpPr>
        <p:spPr>
          <a:xfrm rot="5400000">
            <a:off x="2185370" y="772498"/>
            <a:ext cx="1928453" cy="6299201"/>
          </a:xfrm>
          <a:prstGeom prst="round2SameRect">
            <a:avLst/>
          </a:prstGeom>
          <a:solidFill>
            <a:srgbClr val="97A7B3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8075564-AF6E-40FC-905A-F6C5E8D29614}" type="slidenum">
              <a:rPr lang="en-US" altLang="en-US" smtClean="0"/>
              <a:pPr algn="l"/>
              <a:t>3</a:t>
            </a:fld>
            <a:endParaRPr lang="en-US" alt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4D7BD986-9C67-D7F3-B803-0D664481D11D}"/>
              </a:ext>
            </a:extLst>
          </p:cNvPr>
          <p:cNvSpPr txBox="1">
            <a:spLocks/>
          </p:cNvSpPr>
          <p:nvPr/>
        </p:nvSpPr>
        <p:spPr>
          <a:xfrm>
            <a:off x="8329165" y="170805"/>
            <a:ext cx="3704336" cy="347670"/>
          </a:xfrm>
          <a:prstGeom prst="rect">
            <a:avLst/>
          </a:prstGeom>
        </p:spPr>
        <p:txBody>
          <a:bodyPr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>
                <a:ln w="6350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2000">
              <a:ln w="6350">
                <a:noFill/>
              </a:ln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280DD7-34EA-21F1-EBD4-1705CA4FF261}"/>
              </a:ext>
            </a:extLst>
          </p:cNvPr>
          <p:cNvSpPr txBox="1">
            <a:spLocks/>
          </p:cNvSpPr>
          <p:nvPr/>
        </p:nvSpPr>
        <p:spPr>
          <a:xfrm>
            <a:off x="419100" y="2372396"/>
            <a:ext cx="4076701" cy="36543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3000" spc="-85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ヒラギノ角ゴ Pro W3" pitchFamily="127" charset="-128"/>
              </a:rPr>
              <a:t>Contributors</a:t>
            </a:r>
            <a:endParaRPr lang="en-CA" altLang="en-US" sz="3000" spc="-85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ea typeface="ヒラギノ角ゴ Pro W3" pitchFamily="127" charset="-128"/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B38FBB3-690C-1315-763A-5C1D4868545B}"/>
              </a:ext>
            </a:extLst>
          </p:cNvPr>
          <p:cNvSpPr txBox="1">
            <a:spLocks/>
          </p:cNvSpPr>
          <p:nvPr/>
        </p:nvSpPr>
        <p:spPr>
          <a:xfrm>
            <a:off x="381000" y="2957870"/>
            <a:ext cx="5715000" cy="1928454"/>
          </a:xfrm>
          <a:prstGeom prst="rect">
            <a:avLst/>
          </a:prstGeom>
        </p:spPr>
        <p:txBody>
          <a:bodyPr anchor="ctr"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n w="6350">
                  <a:noFill/>
                </a:ln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Stock assessment biologists across the Region</a:t>
            </a:r>
          </a:p>
          <a:p>
            <a:r>
              <a:rPr lang="en-US" sz="2000">
                <a:ln w="6350">
                  <a:noFill/>
                </a:ln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Collaborative programs with First Nations</a:t>
            </a:r>
          </a:p>
          <a:p>
            <a:r>
              <a:rPr lang="en-US" sz="2000">
                <a:ln w="6350">
                  <a:noFill/>
                </a:ln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Other stakeholders and stewardship groups</a:t>
            </a:r>
          </a:p>
        </p:txBody>
      </p:sp>
    </p:spTree>
    <p:extLst>
      <p:ext uri="{BB962C8B-B14F-4D97-AF65-F5344CB8AC3E}">
        <p14:creationId xmlns:p14="http://schemas.microsoft.com/office/powerpoint/2010/main" val="40293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23DF-4839-49C7-4553-00A5CA97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2">
            <a:extLst>
              <a:ext uri="{FF2B5EF4-FFF2-40B4-BE49-F238E27FC236}">
                <a16:creationId xmlns:a16="http://schemas.microsoft.com/office/drawing/2014/main" id="{0EFAB575-23C2-DB68-E06E-8A61748C4923}"/>
              </a:ext>
            </a:extLst>
          </p:cNvPr>
          <p:cNvSpPr/>
          <p:nvPr/>
        </p:nvSpPr>
        <p:spPr>
          <a:xfrm rot="5400000">
            <a:off x="1847233" y="1110635"/>
            <a:ext cx="2604728" cy="6299201"/>
          </a:xfrm>
          <a:prstGeom prst="round2SameRect">
            <a:avLst/>
          </a:prstGeom>
          <a:solidFill>
            <a:srgbClr val="97A7B3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3DB21D9-01A9-6AC1-EC23-324AC229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8075564-AF6E-40FC-905A-F6C5E8D29614}" type="slidenum">
              <a:rPr lang="en-US" altLang="en-US" smtClean="0"/>
              <a:pPr algn="l"/>
              <a:t>4</a:t>
            </a:fld>
            <a:endParaRPr lang="en-US" alt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7BA8986E-9201-1891-DBDB-B9E0A5202B1A}"/>
              </a:ext>
            </a:extLst>
          </p:cNvPr>
          <p:cNvSpPr txBox="1">
            <a:spLocks/>
          </p:cNvSpPr>
          <p:nvPr/>
        </p:nvSpPr>
        <p:spPr>
          <a:xfrm>
            <a:off x="419100" y="2957870"/>
            <a:ext cx="6032500" cy="260472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None/>
              <a:defRPr lang="en-CA"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ea typeface="ヒラギノ角ゴ Pro W3" pitchFamily="126" charset="-128"/>
                <a:cs typeface="Segoe UI Semilight" panose="020B0402040204020203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4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2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0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Segoe UI Semilight"/>
                <a:ea typeface="ヒラギノ角ゴ Pro W3"/>
                <a:cs typeface="Segoe UI Semilight"/>
              </a:rPr>
              <a:t>By Stock Management Unit (SMU)</a:t>
            </a:r>
          </a:p>
          <a:p>
            <a:pPr marL="342900" indent="-342900">
              <a:buChar char="•"/>
            </a:pPr>
            <a:r>
              <a:rPr lang="en-US" sz="2000">
                <a:latin typeface="Segoe UI Semilight"/>
                <a:ea typeface="ヒラギノ角ゴ Pro W3"/>
                <a:cs typeface="Segoe UI Semilight"/>
              </a:rPr>
              <a:t>By Conservation Unit (CU), if data available</a:t>
            </a:r>
          </a:p>
          <a:p>
            <a:pPr marL="342900" indent="-342900">
              <a:buChar char="•"/>
            </a:pPr>
            <a:r>
              <a:rPr lang="en-US" sz="2000">
                <a:latin typeface="Segoe UI Semilight"/>
                <a:ea typeface="ヒラギノ角ゴ Pro W3"/>
                <a:cs typeface="Segoe UI Semilight"/>
              </a:rPr>
              <a:t>Biological and management reference points are used to assign Outlook category, where available</a:t>
            </a:r>
          </a:p>
          <a:p>
            <a:pPr marL="342900" indent="-342900">
              <a:buChar char="•"/>
            </a:pPr>
            <a:r>
              <a:rPr lang="en-US" sz="2000">
                <a:latin typeface="Segoe UI Semilight"/>
                <a:ea typeface="ヒラギノ角ゴ Pro W3"/>
                <a:cs typeface="Segoe UI Semilight"/>
              </a:rPr>
              <a:t>SMUs without references have categorical Outlooks assigned based on expert opinion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206A88F-9586-4C85-F3EC-26D3930D6201}"/>
              </a:ext>
            </a:extLst>
          </p:cNvPr>
          <p:cNvSpPr txBox="1">
            <a:spLocks/>
          </p:cNvSpPr>
          <p:nvPr/>
        </p:nvSpPr>
        <p:spPr>
          <a:xfrm>
            <a:off x="8329165" y="170805"/>
            <a:ext cx="3704336" cy="347670"/>
          </a:xfrm>
          <a:prstGeom prst="rect">
            <a:avLst/>
          </a:prstGeom>
        </p:spPr>
        <p:txBody>
          <a:bodyPr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>
                <a:ln w="6350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2000">
              <a:ln w="6350">
                <a:noFill/>
              </a:ln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70469C-F538-6908-C32D-816AB655B988}"/>
              </a:ext>
            </a:extLst>
          </p:cNvPr>
          <p:cNvSpPr txBox="1">
            <a:spLocks/>
          </p:cNvSpPr>
          <p:nvPr/>
        </p:nvSpPr>
        <p:spPr>
          <a:xfrm>
            <a:off x="419100" y="2372396"/>
            <a:ext cx="5448300" cy="36543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en-US" sz="3000" spc="-85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ヒラギノ角ゴ Pro W3" pitchFamily="127" charset="-128"/>
              </a:rPr>
              <a:t>How Outlooks Are Defined</a:t>
            </a:r>
            <a:endParaRPr lang="en-CA" altLang="en-US" sz="3000" spc="-85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ea typeface="ヒラギノ角ゴ Pro W3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15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4BA94E-8EB8-F0B2-456C-8759547F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6" y="6459865"/>
            <a:ext cx="1310217" cy="165220"/>
          </a:xfrm>
        </p:spPr>
        <p:txBody>
          <a:bodyPr/>
          <a:lstStyle/>
          <a:p>
            <a:pPr algn="l"/>
            <a:fld id="{A3C1C3F4-7627-499B-A387-D46B6B71D0BD}" type="slidenum">
              <a:rPr lang="en-US" altLang="en-US" smtClean="0"/>
              <a:pPr algn="l"/>
              <a:t>5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6DFD5-A08F-92ED-4230-355AFE7AE57B}"/>
              </a:ext>
            </a:extLst>
          </p:cNvPr>
          <p:cNvSpPr txBox="1">
            <a:spLocks/>
          </p:cNvSpPr>
          <p:nvPr/>
        </p:nvSpPr>
        <p:spPr>
          <a:xfrm>
            <a:off x="695331" y="1876423"/>
            <a:ext cx="7252298" cy="3776951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6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4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2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0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What is an SMU?</a:t>
            </a: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group of one or more Conservation Units (CUs) managed together</a:t>
            </a:r>
          </a:p>
          <a:p>
            <a:pPr>
              <a:spcAft>
                <a:spcPts val="1000"/>
              </a:spcAft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Harvest rules usually apply to the aggregate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20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Why use SMUs?</a:t>
            </a:r>
            <a:endParaRPr lang="en-US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Practical grouping of CUs for harvest planning and reporting</a:t>
            </a:r>
          </a:p>
          <a:p>
            <a:pPr>
              <a:spcAft>
                <a:spcPts val="1000"/>
              </a:spcAft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Basis for Integrated Fisheries Management Plans (IFMPs)</a:t>
            </a:r>
            <a:endParaRPr lang="en-US" sz="1700" b="1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20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Important Notes</a:t>
            </a:r>
            <a:endParaRPr lang="en-US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CU-level diversity still considered</a:t>
            </a:r>
          </a:p>
          <a:p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Precautionary Approach often applied within SMUs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209C4-65A0-F779-24C2-299481AFEEA1}"/>
              </a:ext>
            </a:extLst>
          </p:cNvPr>
          <p:cNvSpPr txBox="1">
            <a:spLocks/>
          </p:cNvSpPr>
          <p:nvPr/>
        </p:nvSpPr>
        <p:spPr>
          <a:xfrm>
            <a:off x="609606" y="1015874"/>
            <a:ext cx="5028992" cy="4714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CA" altLang="en-US" sz="3200" spc="-85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ヒラギノ角ゴ Pro W3" pitchFamily="127" charset="-128"/>
              </a:rPr>
              <a:t>Stock Management Units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7CD96E4-C84F-9692-BBD6-47A6EEAF2FA1}"/>
              </a:ext>
            </a:extLst>
          </p:cNvPr>
          <p:cNvSpPr txBox="1">
            <a:spLocks/>
          </p:cNvSpPr>
          <p:nvPr/>
        </p:nvSpPr>
        <p:spPr>
          <a:xfrm>
            <a:off x="8114480" y="178756"/>
            <a:ext cx="3704336" cy="347670"/>
          </a:xfrm>
          <a:prstGeom prst="rect">
            <a:avLst/>
          </a:prstGeom>
        </p:spPr>
        <p:txBody>
          <a:bodyPr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>
                <a:ln w="6350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2000">
              <a:ln w="6350">
                <a:noFill/>
              </a:ln>
              <a:solidFill>
                <a:schemeClr val="bg1"/>
              </a:solidFill>
            </a:endParaRPr>
          </a:p>
          <a:p>
            <a:endParaRPr lang="en-US"/>
          </a:p>
        </p:txBody>
      </p:sp>
      <p:pic>
        <p:nvPicPr>
          <p:cNvPr id="6" name="Picture 6" descr="A map of the north coast&#10;&#10;AI-generated content may be incorrect.">
            <a:extLst>
              <a:ext uri="{FF2B5EF4-FFF2-40B4-BE49-F238E27FC236}">
                <a16:creationId xmlns:a16="http://schemas.microsoft.com/office/drawing/2014/main" id="{90777B15-4B97-29BD-6355-BF59734D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526" y="1230825"/>
            <a:ext cx="3508615" cy="43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5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E271C-A17E-D37B-F534-20C6F328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25F8E-E69F-9F94-2752-0D6E5EA7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6" y="6459865"/>
            <a:ext cx="1310217" cy="165220"/>
          </a:xfrm>
        </p:spPr>
        <p:txBody>
          <a:bodyPr/>
          <a:lstStyle/>
          <a:p>
            <a:pPr algn="l"/>
            <a:fld id="{A3C1C3F4-7627-499B-A387-D46B6B71D0BD}" type="slidenum">
              <a:rPr lang="en-US" altLang="en-US" smtClean="0"/>
              <a:pPr algn="l"/>
              <a:t>6</a:t>
            </a:fld>
            <a:endParaRPr lang="en-US" altLang="en-US"/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1A59F964-FED8-295C-85CD-BA175BD8894F}"/>
              </a:ext>
            </a:extLst>
          </p:cNvPr>
          <p:cNvSpPr txBox="1">
            <a:spLocks/>
          </p:cNvSpPr>
          <p:nvPr/>
        </p:nvSpPr>
        <p:spPr>
          <a:xfrm>
            <a:off x="8329165" y="170805"/>
            <a:ext cx="3704336" cy="347670"/>
          </a:xfrm>
          <a:prstGeom prst="rect">
            <a:avLst/>
          </a:prstGeom>
        </p:spPr>
        <p:txBody>
          <a:bodyPr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>
                <a:ln w="6350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2000">
              <a:ln w="6350">
                <a:noFill/>
              </a:ln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76D9DA-BD55-157B-FE44-B6D4B1EC81C5}"/>
              </a:ext>
            </a:extLst>
          </p:cNvPr>
          <p:cNvSpPr txBox="1">
            <a:spLocks/>
          </p:cNvSpPr>
          <p:nvPr/>
        </p:nvSpPr>
        <p:spPr>
          <a:xfrm>
            <a:off x="609606" y="1015874"/>
            <a:ext cx="7505694" cy="4714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CA" altLang="en-US" sz="3200" spc="-85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ヒラギノ角ゴ Pro W3" pitchFamily="127" charset="-128"/>
              </a:rPr>
              <a:t>Biological and Management 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51C0C0-B26A-416D-F54E-E455CA72AD99}"/>
              </a:ext>
            </a:extLst>
          </p:cNvPr>
          <p:cNvSpPr txBox="1">
            <a:spLocks/>
          </p:cNvSpPr>
          <p:nvPr/>
        </p:nvSpPr>
        <p:spPr>
          <a:xfrm>
            <a:off x="723906" y="1914523"/>
            <a:ext cx="10037138" cy="3776951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6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4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2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0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latin typeface="Segoe UI Semibold"/>
                <a:ea typeface="ヒラギノ角ゴ Pro W3"/>
                <a:cs typeface="Segoe UI Semibold"/>
              </a:rPr>
              <a:t>Biological benchmarks and limit references points</a:t>
            </a:r>
            <a:endParaRPr lang="en-US" sz="2000">
              <a:latin typeface="Segoe UI Semibold"/>
              <a:ea typeface="ヒラギノ角ゴ Pro W3"/>
              <a:cs typeface="Segoe UI Semibold"/>
            </a:endParaRPr>
          </a:p>
          <a:p>
            <a:r>
              <a:rPr lang="en-CA" sz="1800">
                <a:latin typeface="Segoe UI Semilight"/>
                <a:ea typeface="ヒラギノ角ゴ Pro W3"/>
                <a:cs typeface="Segoe UI Semilight"/>
              </a:rPr>
              <a:t>The SMU or CU is assessed against specified limits and targets (defined by the Wild Salmon Policy and Precautionary Approach)</a:t>
            </a:r>
          </a:p>
          <a:p>
            <a:r>
              <a:rPr lang="en-CA" sz="1800">
                <a:latin typeface="Segoe UI Semilight"/>
                <a:ea typeface="ヒラギノ角ゴ Pro W3"/>
                <a:cs typeface="Segoe UI Semilight"/>
              </a:rPr>
              <a:t>Pre-defined harvest strategies are in place that define the actions required to meet targets and avoid limits.  </a:t>
            </a:r>
            <a:endParaRPr lang="en-CA"/>
          </a:p>
          <a:p>
            <a:endParaRPr lang="en-CA" sz="1800">
              <a:latin typeface="Segoe UI Semilight"/>
              <a:ea typeface="ヒラギノ角ゴ Pro W3"/>
              <a:cs typeface="Segoe UI Semilight"/>
            </a:endParaRPr>
          </a:p>
          <a:p>
            <a:pPr marL="0" indent="0">
              <a:buNone/>
            </a:pPr>
            <a:r>
              <a:rPr lang="en-US" sz="20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Current gap</a:t>
            </a:r>
            <a:endParaRPr lang="en-US" sz="2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Many stocks lack defined references</a:t>
            </a:r>
          </a:p>
          <a:p>
            <a:r>
              <a:rPr lang="en-US" sz="1800">
                <a:latin typeface="Segoe UI Semilight"/>
                <a:ea typeface="ヒラギノ角ゴ Pro W3"/>
                <a:cs typeface="Segoe UI Semilight"/>
              </a:rPr>
              <a:t>Work is ongoing to develop methods and complete analyses to define these references</a:t>
            </a:r>
            <a:endParaRPr lang="en-US" sz="1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40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28FB6-CF75-C519-A90D-2A6C5B474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6">
            <a:extLst>
              <a:ext uri="{FF2B5EF4-FFF2-40B4-BE49-F238E27FC236}">
                <a16:creationId xmlns:a16="http://schemas.microsoft.com/office/drawing/2014/main" id="{6518AE76-4483-3CC4-D29C-34B35011965C}"/>
              </a:ext>
            </a:extLst>
          </p:cNvPr>
          <p:cNvSpPr/>
          <p:nvPr/>
        </p:nvSpPr>
        <p:spPr>
          <a:xfrm rot="16200000">
            <a:off x="7524676" y="929642"/>
            <a:ext cx="3953027" cy="5381627"/>
          </a:xfrm>
          <a:prstGeom prst="round2SameRect">
            <a:avLst/>
          </a:prstGeom>
          <a:solidFill>
            <a:srgbClr val="97A7B3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8E6F9A2F-FF03-6442-6756-977EBBF2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6" y="6459865"/>
            <a:ext cx="1310217" cy="165220"/>
          </a:xfrm>
        </p:spPr>
        <p:txBody>
          <a:bodyPr/>
          <a:lstStyle/>
          <a:p>
            <a:pPr algn="l"/>
            <a:fld id="{A3C1C3F4-7627-499B-A387-D46B6B71D0BD}" type="slidenum">
              <a:rPr lang="en-US" altLang="en-US" smtClean="0"/>
              <a:pPr algn="l"/>
              <a:t>7</a:t>
            </a:fld>
            <a:endParaRPr lang="en-US" alt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50E09253-C9C1-3375-E6D0-02FE950876BA}"/>
              </a:ext>
            </a:extLst>
          </p:cNvPr>
          <p:cNvSpPr txBox="1">
            <a:spLocks/>
          </p:cNvSpPr>
          <p:nvPr/>
        </p:nvSpPr>
        <p:spPr>
          <a:xfrm>
            <a:off x="8329165" y="170805"/>
            <a:ext cx="3704336" cy="347670"/>
          </a:xfrm>
          <a:prstGeom prst="rect">
            <a:avLst/>
          </a:prstGeom>
        </p:spPr>
        <p:txBody>
          <a:bodyPr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>
                <a:ln w="6350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2000">
              <a:ln w="6350">
                <a:noFill/>
              </a:ln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312D24-A944-B8E2-604B-520F690EA2D0}"/>
              </a:ext>
            </a:extLst>
          </p:cNvPr>
          <p:cNvSpPr txBox="1">
            <a:spLocks/>
          </p:cNvSpPr>
          <p:nvPr/>
        </p:nvSpPr>
        <p:spPr>
          <a:xfrm>
            <a:off x="7248667" y="1649585"/>
            <a:ext cx="4943333" cy="3799136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6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4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2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0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CU-level assessment under WSP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CUs are assessed against biological benchmarks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Benchmarks indicate significant changes in production status</a:t>
            </a:r>
            <a:endParaRPr lang="en-US" sz="1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0">
              <a:buNone/>
            </a:pPr>
            <a:endParaRPr lang="en-US" sz="1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2000">
                <a:latin typeface="Segoe UI Semibold" panose="020B0702040204020203" pitchFamily="34" charset="0"/>
                <a:cs typeface="Segoe UI Semibold" panose="020B0702040204020203" pitchFamily="34" charset="0"/>
              </a:rPr>
              <a:t>Zones and management response</a:t>
            </a:r>
          </a:p>
          <a:p>
            <a:r>
              <a:rPr lang="en-US" sz="1800" b="1">
                <a:solidFill>
                  <a:srgbClr val="FF0000"/>
                </a:solidFill>
                <a:effectLst>
                  <a:glow rad="101600">
                    <a:schemeClr val="bg1">
                      <a:lumMod val="85000"/>
                      <a:alpha val="60000"/>
                    </a:schemeClr>
                  </a:glow>
                </a:effectLst>
                <a:latin typeface="Segoe UI Semilight" panose="020B0402040204020203" pitchFamily="34" charset="0"/>
                <a:cs typeface="Segoe UI Semilight" panose="020B0402040204020203" pitchFamily="34" charset="0"/>
              </a:rPr>
              <a:t>Red</a:t>
            </a: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: Low abundance ➔ </a:t>
            </a: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high intervention</a:t>
            </a:r>
          </a:p>
          <a:p>
            <a:r>
              <a:rPr lang="en-US" sz="1800" b="1">
                <a:solidFill>
                  <a:srgbClr val="E29A26"/>
                </a:solidFill>
                <a:effectLst>
                  <a:glow rad="101600">
                    <a:schemeClr val="bg1">
                      <a:lumMod val="85000"/>
                      <a:alpha val="60000"/>
                    </a:schemeClr>
                  </a:glow>
                </a:effectLst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Amber</a:t>
            </a: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: Moderate abundance </a:t>
            </a: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➔</a:t>
            </a: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 caution</a:t>
            </a:r>
          </a:p>
          <a:p>
            <a:r>
              <a:rPr lang="en-US" sz="1800" b="1">
                <a:solidFill>
                  <a:srgbClr val="00B050"/>
                </a:solidFill>
                <a:effectLst>
                  <a:glow rad="101600">
                    <a:schemeClr val="bg1">
                      <a:lumMod val="85000"/>
                      <a:alpha val="60000"/>
                    </a:schemeClr>
                  </a:glow>
                </a:effectLst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Green</a:t>
            </a: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: High abundance </a:t>
            </a: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➔</a:t>
            </a:r>
            <a:r>
              <a:rPr lang="en-US" sz="180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 low intervention</a:t>
            </a:r>
            <a:endParaRPr lang="en-US" sz="1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8A36160-8E69-2363-4E93-F8B59AAC6D04}"/>
              </a:ext>
            </a:extLst>
          </p:cNvPr>
          <p:cNvSpPr txBox="1"/>
          <p:nvPr/>
        </p:nvSpPr>
        <p:spPr>
          <a:xfrm>
            <a:off x="609605" y="5289192"/>
            <a:ext cx="57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Segoe UI Semibold" panose="020B0702040204020203" pitchFamily="34" charset="0"/>
                <a:cs typeface="Segoe UI Semibold" panose="020B0702040204020203" pitchFamily="34" charset="0"/>
              </a:rPr>
              <a:t>Benchmarks and zones under the Wild Salmon Policy (DFO, 2005)</a:t>
            </a:r>
          </a:p>
        </p:txBody>
      </p:sp>
      <p:pic>
        <p:nvPicPr>
          <p:cNvPr id="7" name="Picture 46" descr="A diagram of a fish&#10;&#10;AI-generated content may be incorrect.">
            <a:extLst>
              <a:ext uri="{FF2B5EF4-FFF2-40B4-BE49-F238E27FC236}">
                <a16:creationId xmlns:a16="http://schemas.microsoft.com/office/drawing/2014/main" id="{47A9EFA3-E291-456D-6259-2669B9DE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7" y="1802309"/>
            <a:ext cx="5712272" cy="3325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ACFDC29-19C4-F6EA-CC23-FF8E1881CEB3}"/>
              </a:ext>
            </a:extLst>
          </p:cNvPr>
          <p:cNvSpPr txBox="1">
            <a:spLocks/>
          </p:cNvSpPr>
          <p:nvPr/>
        </p:nvSpPr>
        <p:spPr>
          <a:xfrm>
            <a:off x="609605" y="1015874"/>
            <a:ext cx="6200769" cy="4714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CA" altLang="en-US" sz="3200" spc="-85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ヒラギノ角ゴ Pro W3" pitchFamily="127" charset="-128"/>
              </a:rPr>
              <a:t>Wild Salmon Policy Benchmarks</a:t>
            </a:r>
          </a:p>
        </p:txBody>
      </p:sp>
    </p:spTree>
    <p:extLst>
      <p:ext uri="{BB962C8B-B14F-4D97-AF65-F5344CB8AC3E}">
        <p14:creationId xmlns:p14="http://schemas.microsoft.com/office/powerpoint/2010/main" val="352505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3686A-D0E7-EA43-0F6F-16C1C6FCD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6">
            <a:extLst>
              <a:ext uri="{FF2B5EF4-FFF2-40B4-BE49-F238E27FC236}">
                <a16:creationId xmlns:a16="http://schemas.microsoft.com/office/drawing/2014/main" id="{29E777D0-6EC5-CB45-0D29-12A140A4AA5B}"/>
              </a:ext>
            </a:extLst>
          </p:cNvPr>
          <p:cNvSpPr/>
          <p:nvPr/>
        </p:nvSpPr>
        <p:spPr>
          <a:xfrm rot="5400000">
            <a:off x="1170859" y="691850"/>
            <a:ext cx="3282798" cy="5624516"/>
          </a:xfrm>
          <a:prstGeom prst="round2SameRect">
            <a:avLst/>
          </a:prstGeom>
          <a:solidFill>
            <a:srgbClr val="97A7B3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68DBEF1-6414-B135-9433-8ADC6739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A3C1C3F4-7627-499B-A387-D46B6B71D0BD}" type="slidenum">
              <a:rPr lang="en-US" altLang="en-US" smtClean="0"/>
              <a:pPr algn="l"/>
              <a:t>8</a:t>
            </a:fld>
            <a:endParaRPr lang="en-US" alt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7B96ED95-71F5-0974-7C81-5B295E88C0E4}"/>
              </a:ext>
            </a:extLst>
          </p:cNvPr>
          <p:cNvSpPr txBox="1">
            <a:spLocks/>
          </p:cNvSpPr>
          <p:nvPr/>
        </p:nvSpPr>
        <p:spPr>
          <a:xfrm>
            <a:off x="8329165" y="170805"/>
            <a:ext cx="3704336" cy="347670"/>
          </a:xfrm>
          <a:prstGeom prst="rect">
            <a:avLst/>
          </a:prstGeom>
        </p:spPr>
        <p:txBody>
          <a:bodyPr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>
                <a:ln w="6350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2000">
              <a:ln w="6350">
                <a:noFill/>
              </a:ln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DE999D-9836-2309-F0DB-D8D72D72E04A}"/>
              </a:ext>
            </a:extLst>
          </p:cNvPr>
          <p:cNvSpPr txBox="1">
            <a:spLocks/>
          </p:cNvSpPr>
          <p:nvPr/>
        </p:nvSpPr>
        <p:spPr>
          <a:xfrm>
            <a:off x="609606" y="1862707"/>
            <a:ext cx="5190983" cy="3417092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6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4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2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0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4AB712-7588-0B59-B5DB-12E419B26300}"/>
              </a:ext>
            </a:extLst>
          </p:cNvPr>
          <p:cNvSpPr txBox="1">
            <a:spLocks/>
          </p:cNvSpPr>
          <p:nvPr/>
        </p:nvSpPr>
        <p:spPr>
          <a:xfrm>
            <a:off x="609605" y="1862707"/>
            <a:ext cx="4448170" cy="3266880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6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4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2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200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US" sz="2000">
                <a:latin typeface="Segoe UI Semibold"/>
                <a:ea typeface="ヒラギノ角ゴ Pro W3"/>
                <a:cs typeface="Segoe UI Semibold"/>
              </a:rPr>
              <a:t>For SMUs: harvest decisions use limit reference points</a:t>
            </a: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Limit reference point (LRP) = critical harvest threshold</a:t>
            </a: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Below LRP ➔ major stock and ecosystem risk</a:t>
            </a:r>
          </a:p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Methods for defining LRPs vary by data availability</a:t>
            </a:r>
          </a:p>
        </p:txBody>
      </p:sp>
      <p:pic>
        <p:nvPicPr>
          <p:cNvPr id="7" name="Picture 7" descr="A diagram of a reference point&#10;&#10;AI-generated content may be incorrect.">
            <a:extLst>
              <a:ext uri="{FF2B5EF4-FFF2-40B4-BE49-F238E27FC236}">
                <a16:creationId xmlns:a16="http://schemas.microsoft.com/office/drawing/2014/main" id="{B40019B5-C5F3-91E9-F6D3-0EA3CEE3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1" y="1577710"/>
            <a:ext cx="5876919" cy="3987086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FD0EEE0-7FBC-BE9A-553C-852C026B9CE2}"/>
              </a:ext>
            </a:extLst>
          </p:cNvPr>
          <p:cNvSpPr txBox="1"/>
          <p:nvPr/>
        </p:nvSpPr>
        <p:spPr>
          <a:xfrm>
            <a:off x="7991475" y="5564796"/>
            <a:ext cx="2615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DFO’s precautionary principal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52F731-08E0-825A-C500-B94098BAEFA6}"/>
              </a:ext>
            </a:extLst>
          </p:cNvPr>
          <p:cNvSpPr txBox="1">
            <a:spLocks/>
          </p:cNvSpPr>
          <p:nvPr/>
        </p:nvSpPr>
        <p:spPr>
          <a:xfrm>
            <a:off x="609605" y="1015874"/>
            <a:ext cx="6200769" cy="4714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CA" altLang="en-US" sz="3200" spc="-85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ヒラギノ角ゴ Pro W3" pitchFamily="127" charset="-128"/>
              </a:rPr>
              <a:t>Precautionary Approach</a:t>
            </a:r>
          </a:p>
        </p:txBody>
      </p:sp>
    </p:spTree>
    <p:extLst>
      <p:ext uri="{BB962C8B-B14F-4D97-AF65-F5344CB8AC3E}">
        <p14:creationId xmlns:p14="http://schemas.microsoft.com/office/powerpoint/2010/main" val="1885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9CD0-C654-0760-A251-91CAD66B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61CEC5-9E5D-3B43-186C-DBE0225D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A3C1C3F4-7627-499B-A387-D46B6B71D0BD}" type="slidenum">
              <a:rPr lang="en-US" altLang="en-US" smtClean="0"/>
              <a:pPr algn="l"/>
              <a:t>9</a:t>
            </a:fld>
            <a:endParaRPr lang="en-US" altLang="en-US"/>
          </a:p>
        </p:txBody>
      </p:sp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0CC05A5D-43BB-E8F4-B76D-FA73FD135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014275"/>
              </p:ext>
            </p:extLst>
          </p:nvPr>
        </p:nvGraphicFramePr>
        <p:xfrm>
          <a:off x="580545" y="2175261"/>
          <a:ext cx="5486880" cy="28752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3569">
                  <a:extLst>
                    <a:ext uri="{9D8B030D-6E8A-4147-A177-3AD203B41FA5}">
                      <a16:colId xmlns:a16="http://schemas.microsoft.com/office/drawing/2014/main" val="138772484"/>
                    </a:ext>
                  </a:extLst>
                </a:gridCol>
                <a:gridCol w="1029648">
                  <a:extLst>
                    <a:ext uri="{9D8B030D-6E8A-4147-A177-3AD203B41FA5}">
                      <a16:colId xmlns:a16="http://schemas.microsoft.com/office/drawing/2014/main" val="1076172864"/>
                    </a:ext>
                  </a:extLst>
                </a:gridCol>
                <a:gridCol w="976298">
                  <a:extLst>
                    <a:ext uri="{9D8B030D-6E8A-4147-A177-3AD203B41FA5}">
                      <a16:colId xmlns:a16="http://schemas.microsoft.com/office/drawing/2014/main" val="986120193"/>
                    </a:ext>
                  </a:extLst>
                </a:gridCol>
                <a:gridCol w="189354">
                  <a:extLst>
                    <a:ext uri="{9D8B030D-6E8A-4147-A177-3AD203B41FA5}">
                      <a16:colId xmlns:a16="http://schemas.microsoft.com/office/drawing/2014/main" val="3671081866"/>
                    </a:ext>
                  </a:extLst>
                </a:gridCol>
                <a:gridCol w="1254777">
                  <a:extLst>
                    <a:ext uri="{9D8B030D-6E8A-4147-A177-3AD203B41FA5}">
                      <a16:colId xmlns:a16="http://schemas.microsoft.com/office/drawing/2014/main" val="401176829"/>
                    </a:ext>
                  </a:extLst>
                </a:gridCol>
                <a:gridCol w="1263234">
                  <a:extLst>
                    <a:ext uri="{9D8B030D-6E8A-4147-A177-3AD203B41FA5}">
                      <a16:colId xmlns:a16="http://schemas.microsoft.com/office/drawing/2014/main" val="1798188629"/>
                    </a:ext>
                  </a:extLst>
                </a:gridCol>
              </a:tblGrid>
              <a:tr h="39566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Outlook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Category</a:t>
                      </a:r>
                    </a:p>
                  </a:txBody>
                  <a:tcPr marL="89695" marR="89695" marT="44848" marB="448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CUs or SMUs with references</a:t>
                      </a:r>
                    </a:p>
                  </a:txBody>
                  <a:tcPr marL="89695" marR="89695" marT="44848" marB="448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400">
                        <a:solidFill>
                          <a:schemeClr val="tx1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81977" marR="81977" marT="40989" marB="4098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10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Data-Limited CUs or SMUs</a:t>
                      </a:r>
                    </a:p>
                  </a:txBody>
                  <a:tcPr marL="89695" marR="89695" marT="44848" marB="448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76828"/>
                  </a:ext>
                </a:extLst>
              </a:tr>
              <a:tr h="62011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Wild Salmon Policy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(CU Level)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Precautionary Approach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(SMU Level)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200" b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Category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Definition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1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Expected spawning abundance (percentile)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355095"/>
                  </a:ext>
                </a:extLst>
              </a:tr>
              <a:tr h="342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1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C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Red Zone 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C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Critical Zone 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C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200" b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C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Well below average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C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&lt;25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684167"/>
                  </a:ext>
                </a:extLst>
              </a:tr>
              <a:tr h="4548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2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7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Amber Zone 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7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Cautious Zone 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7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200" b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7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Below average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77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25–40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C7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382910"/>
                  </a:ext>
                </a:extLst>
              </a:tr>
              <a:tr h="342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3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Green Zone 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Healthy Zone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200" b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Near average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40–60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579580"/>
                  </a:ext>
                </a:extLst>
              </a:tr>
              <a:tr h="3479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4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Green Zone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Healthy Zone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200" b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Abundant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&gt;60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BF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204773"/>
                  </a:ext>
                </a:extLst>
              </a:tr>
              <a:tr h="342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Data Deficient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 -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 -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CA" sz="200" b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Insufficient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information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000" b="0">
                          <a:solidFill>
                            <a:schemeClr val="tx1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Unknown</a:t>
                      </a:r>
                    </a:p>
                  </a:txBody>
                  <a:tcPr marL="51596" marR="5159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71754"/>
                  </a:ext>
                </a:extLst>
              </a:tr>
            </a:tbl>
          </a:graphicData>
        </a:graphic>
      </p:graphicFrame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7922C04B-6A4B-8431-2F31-AA4CDA185D26}"/>
              </a:ext>
            </a:extLst>
          </p:cNvPr>
          <p:cNvSpPr txBox="1">
            <a:spLocks/>
          </p:cNvSpPr>
          <p:nvPr/>
        </p:nvSpPr>
        <p:spPr>
          <a:xfrm>
            <a:off x="8329165" y="170805"/>
            <a:ext cx="3704336" cy="347670"/>
          </a:xfrm>
          <a:prstGeom prst="rect">
            <a:avLst/>
          </a:prstGeom>
        </p:spPr>
        <p:txBody>
          <a:bodyPr/>
          <a:lstStyle>
            <a:lvl1pPr marL="192881" indent="-192881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463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1pPr>
            <a:lvl2pPr marL="417910" indent="-160735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350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2pPr>
            <a:lvl3pPr marL="64293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238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3pPr>
            <a:lvl4pPr marL="900113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CA" sz="1125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4pPr>
            <a:lvl5pPr marL="1157288" indent="-128588" algn="l" defTabSz="257175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64163"/>
              </a:buClr>
              <a:buFont typeface="Arial" panose="020B0604020202020204" pitchFamily="34" charset="0"/>
              <a:buChar char="•"/>
              <a:defRPr lang="en-US" kern="1200" dirty="0">
                <a:solidFill>
                  <a:srgbClr val="595959"/>
                </a:solidFill>
                <a:latin typeface="Century Gothic" pitchFamily="34" charset="0"/>
                <a:ea typeface="ヒラギノ角ゴ Pro W3" pitchFamily="126" charset="-128"/>
                <a:cs typeface="Century Gothic" pitchFamily="34" charset="0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>
                <a:ln w="6350">
                  <a:noFill/>
                </a:ln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  <a:endParaRPr lang="en-US" sz="2000">
              <a:ln w="6350">
                <a:noFill/>
              </a:ln>
              <a:solidFill>
                <a:schemeClr val="bg1"/>
              </a:solidFill>
            </a:endParaRPr>
          </a:p>
          <a:p>
            <a:endParaRPr lang="en-US"/>
          </a:p>
        </p:txBody>
      </p:sp>
      <p:pic>
        <p:nvPicPr>
          <p:cNvPr id="5" name="Picture 7" descr="A diagram of a different approach&#10;&#10;AI-generated content may be incorrect.">
            <a:extLst>
              <a:ext uri="{FF2B5EF4-FFF2-40B4-BE49-F238E27FC236}">
                <a16:creationId xmlns:a16="http://schemas.microsoft.com/office/drawing/2014/main" id="{5EFE7593-ABE6-C524-9365-28290F2C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338" y="1923408"/>
            <a:ext cx="5269487" cy="3571876"/>
          </a:xfrm>
          <a:prstGeom prst="rect">
            <a:avLst/>
          </a:prstGeom>
        </p:spPr>
      </p:pic>
      <p:sp>
        <p:nvSpPr>
          <p:cNvPr id="6" name="Arrow: Right 10">
            <a:extLst>
              <a:ext uri="{FF2B5EF4-FFF2-40B4-BE49-F238E27FC236}">
                <a16:creationId xmlns:a16="http://schemas.microsoft.com/office/drawing/2014/main" id="{73AC6553-4BD3-213D-FA9D-1D72D4D70E17}"/>
              </a:ext>
            </a:extLst>
          </p:cNvPr>
          <p:cNvSpPr/>
          <p:nvPr/>
        </p:nvSpPr>
        <p:spPr>
          <a:xfrm>
            <a:off x="6231010" y="3391846"/>
            <a:ext cx="405753" cy="317500"/>
          </a:xfrm>
          <a:prstGeom prst="rightArrow">
            <a:avLst/>
          </a:prstGeom>
          <a:solidFill>
            <a:srgbClr val="456B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131073D-4283-6810-6A86-177643908C23}"/>
              </a:ext>
            </a:extLst>
          </p:cNvPr>
          <p:cNvSpPr txBox="1">
            <a:spLocks/>
          </p:cNvSpPr>
          <p:nvPr/>
        </p:nvSpPr>
        <p:spPr>
          <a:xfrm>
            <a:off x="609605" y="1015874"/>
            <a:ext cx="7953370" cy="4714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1" kern="1200" dirty="0"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FFFF"/>
                </a:solidFill>
                <a:effectLst>
                  <a:glow rad="381000">
                    <a:schemeClr val="tx1">
                      <a:alpha val="15000"/>
                    </a:schemeClr>
                  </a:glow>
                </a:effectLst>
                <a:latin typeface="Segoe UI Semibold" panose="020B0702040204020203" pitchFamily="34" charset="0"/>
                <a:ea typeface="ヒラギノ角ゴ Pro W3" pitchFamily="126" charset="-128"/>
                <a:cs typeface="Segoe UI Semibold" panose="020B0702040204020203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CA" altLang="en-US" sz="3200" spc="-85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ea typeface="ヒラギノ角ゴ Pro W3" pitchFamily="127" charset="-128"/>
              </a:rPr>
              <a:t>Outlook Categories: Combining Approaches</a:t>
            </a:r>
          </a:p>
        </p:txBody>
      </p:sp>
    </p:spTree>
    <p:extLst>
      <p:ext uri="{BB962C8B-B14F-4D97-AF65-F5344CB8AC3E}">
        <p14:creationId xmlns:p14="http://schemas.microsoft.com/office/powerpoint/2010/main" val="5427674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438440|-6043304|-13922118|-2262759|-9803158|Fisheries and Oceans Canada&quot;,&quot;Id&quot;:&quot;66f5d0e33632462e0033c984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DFO-pp-template">
  <a:themeElements>
    <a:clrScheme name="Custom 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92D2"/>
      </a:accent1>
      <a:accent2>
        <a:srgbClr val="16629B"/>
      </a:accent2>
      <a:accent3>
        <a:srgbClr val="73B632"/>
      </a:accent3>
      <a:accent4>
        <a:srgbClr val="991324"/>
      </a:accent4>
      <a:accent5>
        <a:srgbClr val="441A66"/>
      </a:accent5>
      <a:accent6>
        <a:srgbClr val="E47623"/>
      </a:accent6>
      <a:hlink>
        <a:srgbClr val="0000FF"/>
      </a:hlink>
      <a:folHlink>
        <a:srgbClr val="800080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23c0be-402e-4760-9576-16a53459c796" xsi:nil="true"/>
    <lcf76f155ced4ddcb4097134ff3c332f xmlns="285d7f56-9736-4244-bc48-ee91eec08cac">
      <Terms xmlns="http://schemas.microsoft.com/office/infopath/2007/PartnerControls"/>
    </lcf76f155ced4ddcb4097134ff3c332f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F732A12A0C03468823A6C1E5E95AE2" ma:contentTypeVersion="12" ma:contentTypeDescription="Create a new document." ma:contentTypeScope="" ma:versionID="d20a1be5f712ca04ea3f682c7a29f626">
  <xsd:schema xmlns:xsd="http://www.w3.org/2001/XMLSchema" xmlns:xs="http://www.w3.org/2001/XMLSchema" xmlns:p="http://schemas.microsoft.com/office/2006/metadata/properties" xmlns:ns1="http://schemas.microsoft.com/sharepoint/v3" xmlns:ns2="285d7f56-9736-4244-bc48-ee91eec08cac" xmlns:ns3="5223c0be-402e-4760-9576-16a53459c796" targetNamespace="http://schemas.microsoft.com/office/2006/metadata/properties" ma:root="true" ma:fieldsID="bcc0b67d557c304007695487007ac3e0" ns1:_="" ns2:_="" ns3:_="">
    <xsd:import namespace="http://schemas.microsoft.com/sharepoint/v3"/>
    <xsd:import namespace="285d7f56-9736-4244-bc48-ee91eec08cac"/>
    <xsd:import namespace="5223c0be-402e-4760-9576-16a53459c7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5d7f56-9736-4244-bc48-ee91eec08c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cca27c4-1c34-4d50-97f2-be840b0de0b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3c0be-402e-4760-9576-16a53459c79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eef2510-a09e-4168-81ed-2ffc843d6be0}" ma:internalName="TaxCatchAll" ma:showField="CatchAllData" ma:web="5223c0be-402e-4760-9576-16a53459c7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0851BC-AABB-416E-9B04-A3481CCD8A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E8055F-6FF5-48B9-B49B-93EF0D823BF2}">
  <ds:schemaRefs>
    <ds:schemaRef ds:uri="285d7f56-9736-4244-bc48-ee91eec08cac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5223c0be-402e-4760-9576-16a53459c79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7DFDE47-D2F2-404F-9BA1-F778B97F7103}">
  <ds:schemaRefs>
    <ds:schemaRef ds:uri="285d7f56-9736-4244-bc48-ee91eec08cac"/>
    <ds:schemaRef ds:uri="5223c0be-402e-4760-9576-16a53459c7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545</Words>
  <Application>Microsoft Office PowerPoint</Application>
  <PresentationFormat>Widescreen</PresentationFormat>
  <Paragraphs>125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</vt:lpstr>
      <vt:lpstr>Gill Sans Light</vt:lpstr>
      <vt:lpstr>Segoe UI</vt:lpstr>
      <vt:lpstr>Segoe UI Semibold</vt:lpstr>
      <vt:lpstr>Segoe UI Semilight</vt:lpstr>
      <vt:lpstr>ヒラギノ角ゴ Pro W3</vt:lpstr>
      <vt:lpstr>DFO-pp-template</vt:lpstr>
      <vt:lpstr>Preliminary 2026 Pacific Salmon Outlook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DFO-MPO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HALF-PAGE TITLE SLIDE</dc:title>
  <dc:creator>Dobson, Diana</dc:creator>
  <cp:lastModifiedBy>Finnis, Stephen (he, him / il, lui) (DFO/MPO)</cp:lastModifiedBy>
  <cp:revision>3</cp:revision>
  <cp:lastPrinted>2025-01-21T16:33:44Z</cp:lastPrinted>
  <dcterms:created xsi:type="dcterms:W3CDTF">2019-05-01T13:14:54Z</dcterms:created>
  <dcterms:modified xsi:type="dcterms:W3CDTF">2026-02-12T20:26:14Z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0x010100CEF732A12A0C03468823A6C1E5E95AE2</vt:lpwstr>
  </property>
  <property fmtid="{D5CDD505-2E9C-101B-9397-08002B2CF9AE}" pid="3" name="MediaServiceImageTags">
    <vt:lpwstr/>
  </property>
  <property fmtid="{D5CDD505-2E9C-101B-9397-08002B2CF9AE}" pid="4" name="MSIP_Label_4e6cdb53-fd15-486d-84de-c510e3a62203_Enabled">
    <vt:lpwstr>true</vt:lpwstr>
  </property>
  <property fmtid="{D5CDD505-2E9C-101B-9397-08002B2CF9AE}" pid="5" name="MSIP_Label_4e6cdb53-fd15-486d-84de-c510e3a62203_SetDate">
    <vt:lpwstr>2025-07-15T20:47:03Z</vt:lpwstr>
  </property>
  <property fmtid="{D5CDD505-2E9C-101B-9397-08002B2CF9AE}" pid="6" name="MSIP_Label_4e6cdb53-fd15-486d-84de-c510e3a62203_Method">
    <vt:lpwstr>Standard</vt:lpwstr>
  </property>
  <property fmtid="{D5CDD505-2E9C-101B-9397-08002B2CF9AE}" pid="7" name="MSIP_Label_4e6cdb53-fd15-486d-84de-c510e3a62203_Name">
    <vt:lpwstr>UNCLASSIFIED - NON-CLASSIFIÉ</vt:lpwstr>
  </property>
  <property fmtid="{D5CDD505-2E9C-101B-9397-08002B2CF9AE}" pid="8" name="MSIP_Label_4e6cdb53-fd15-486d-84de-c510e3a62203_SiteId">
    <vt:lpwstr>1594fdae-a1d9-4405-915d-011467234338</vt:lpwstr>
  </property>
  <property fmtid="{D5CDD505-2E9C-101B-9397-08002B2CF9AE}" pid="9" name="MSIP_Label_4e6cdb53-fd15-486d-84de-c510e3a62203_ActionId">
    <vt:lpwstr>435500af-319a-49a8-9a06-42283cb0b5dd</vt:lpwstr>
  </property>
  <property fmtid="{D5CDD505-2E9C-101B-9397-08002B2CF9AE}" pid="10" name="MSIP_Label_4e6cdb53-fd15-486d-84de-c510e3a62203_ContentBits">
    <vt:lpwstr>1</vt:lpwstr>
  </property>
  <property fmtid="{D5CDD505-2E9C-101B-9397-08002B2CF9AE}" pid="11" name="MSIP_Label_4e6cdb53-fd15-486d-84de-c510e3a62203_Tag">
    <vt:lpwstr>10, 3, 0, 2</vt:lpwstr>
  </property>
  <property fmtid="{D5CDD505-2E9C-101B-9397-08002B2CF9AE}" pid="12" name="ClassificationContentMarkingHeaderLocations">
    <vt:lpwstr>DFO-pp-template:3</vt:lpwstr>
  </property>
  <property fmtid="{D5CDD505-2E9C-101B-9397-08002B2CF9AE}" pid="13" name="ClassificationContentMarkingHeaderText">
    <vt:lpwstr>Unclassified - Non-Classifié</vt:lpwstr>
  </property>
</Properties>
</file>